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71" r:id="rId3"/>
    <p:sldId id="256" r:id="rId4"/>
    <p:sldId id="266" r:id="rId5"/>
    <p:sldId id="273" r:id="rId6"/>
    <p:sldId id="274" r:id="rId7"/>
    <p:sldId id="275" r:id="rId8"/>
    <p:sldId id="257" r:id="rId9"/>
    <p:sldId id="276" r:id="rId10"/>
    <p:sldId id="277" r:id="rId11"/>
    <p:sldId id="278" r:id="rId12"/>
    <p:sldId id="261" r:id="rId13"/>
    <p:sldId id="279" r:id="rId14"/>
    <p:sldId id="280" r:id="rId15"/>
    <p:sldId id="282" r:id="rId16"/>
    <p:sldId id="262" r:id="rId17"/>
    <p:sldId id="281" r:id="rId18"/>
    <p:sldId id="283" r:id="rId19"/>
    <p:sldId id="284" r:id="rId20"/>
    <p:sldId id="286" r:id="rId21"/>
    <p:sldId id="287" r:id="rId22"/>
    <p:sldId id="285" r:id="rId23"/>
    <p:sldId id="272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146" autoAdjust="0"/>
  </p:normalViewPr>
  <p:slideViewPr>
    <p:cSldViewPr snapToGrid="0" showGuides="1">
      <p:cViewPr varScale="1">
        <p:scale>
          <a:sx n="72" d="100"/>
          <a:sy n="72" d="100"/>
        </p:scale>
        <p:origin x="110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AFF98-0A6A-49BA-9C81-6F656453A445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BAA59-067A-4565-BE42-1EC93DDD2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네트워크는 무엇일까요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네트워크 부분은 건너 뛰고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뉴런으로 시작해봅시다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>뉴런은 함수와 같습니다</a:t>
            </a:r>
            <a:r>
              <a:rPr lang="en-US" altLang="ko-KR" dirty="0"/>
              <a:t>. </a:t>
            </a:r>
            <a:r>
              <a:rPr lang="ko-KR" altLang="en-US" dirty="0"/>
              <a:t>몇 가지 </a:t>
            </a:r>
            <a:r>
              <a:rPr lang="ko-KR" altLang="en-US" dirty="0" err="1"/>
              <a:t>입력값</a:t>
            </a:r>
            <a:r>
              <a:rPr lang="ko-KR" altLang="en-US" dirty="0"/>
              <a:t> 들을 넣으면 그것들을 계산해서 결과값이 나옵니다</a:t>
            </a:r>
            <a:r>
              <a:rPr lang="en-US" altLang="ko-KR" dirty="0"/>
              <a:t>.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96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역전파법을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뉴럴네트워크는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활용해서 결과값을 예측합니다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열들의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활용해서 결과값 열을 예측합니다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결과값들의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통계를 측정함으로써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 문제를 해결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본다면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왼쪽에 있는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열이 결과값 열과 완벽히 연관되어 있음을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역전파법은 이런 모델을 만들기 위해 통계를 측정할 수 있는 가장 간단한 폼입니다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6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슬라이드에 보이는 코드를 활용하여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경사 하강법을 사용하고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튜닝과 파라미터화를 통해서 우리가 만든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뉴럴네트워크를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향상시킬 것이고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궁극적으로는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정말 강력하게 만들어 줄 것입니다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간단히 두 레이어로 구성된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네트워크에서는 어떻게 동작하는지 살펴봅시다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코드는 주피터 노트북에 입력해 놓았습니다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2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이 경우에는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결과</a:t>
            </a:r>
            <a:r>
              <a:rPr lang="en-US" altLang="ko-KR" b="0" dirty="0">
                <a:effectLst/>
              </a:rPr>
              <a:t>(</a:t>
            </a:r>
            <a:r>
              <a:rPr lang="ko-KR" altLang="en-US" b="0" dirty="0">
                <a:effectLst/>
              </a:rPr>
              <a:t>값 </a:t>
            </a:r>
            <a:r>
              <a:rPr lang="en-US" altLang="ko-KR" b="0" dirty="0">
                <a:effectLst/>
              </a:rPr>
              <a:t>1</a:t>
            </a:r>
            <a:r>
              <a:rPr lang="ko-KR" altLang="en-US" b="0" dirty="0">
                <a:effectLst/>
              </a:rPr>
              <a:t>개</a:t>
            </a:r>
            <a:r>
              <a:rPr lang="en-US" altLang="ko-KR" b="0" dirty="0">
                <a:effectLst/>
              </a:rPr>
              <a:t>)</a:t>
            </a:r>
            <a:r>
              <a:rPr lang="ko-KR" altLang="en-US" b="0" dirty="0">
                <a:effectLst/>
              </a:rPr>
              <a:t>값에서는 </a:t>
            </a:r>
            <a:r>
              <a:rPr lang="en-US" altLang="ko-KR" b="0" dirty="0">
                <a:effectLst/>
              </a:rPr>
              <a:t>35</a:t>
            </a:r>
            <a:r>
              <a:rPr lang="ko-KR" altLang="en-US" b="0" dirty="0">
                <a:effectLst/>
              </a:rPr>
              <a:t>번째 줄에서 계산된 에러 하나만 존재합니다</a:t>
            </a:r>
            <a:r>
              <a:rPr lang="en-US" altLang="ko-KR" b="0" dirty="0">
                <a:effectLst/>
              </a:rPr>
              <a:t>. </a:t>
            </a:r>
          </a:p>
          <a:p>
            <a:r>
              <a:rPr lang="ko-KR" altLang="en-US" b="0" dirty="0">
                <a:effectLst/>
              </a:rPr>
              <a:t>만약 웨이트 </a:t>
            </a:r>
            <a:r>
              <a:rPr lang="en-US" altLang="ko-KR" b="0" dirty="0">
                <a:effectLst/>
              </a:rPr>
              <a:t>2</a:t>
            </a:r>
            <a:r>
              <a:rPr lang="ko-KR" altLang="en-US" b="0" dirty="0">
                <a:effectLst/>
              </a:rPr>
              <a:t>개를 가지면 결과 ‘에러 좌표</a:t>
            </a:r>
            <a:r>
              <a:rPr lang="en-US" altLang="ko-KR" b="0" dirty="0">
                <a:effectLst/>
              </a:rPr>
              <a:t>(error plane)’</a:t>
            </a:r>
            <a:r>
              <a:rPr lang="ko-KR" altLang="en-US" b="0" dirty="0">
                <a:effectLst/>
              </a:rPr>
              <a:t>는 </a:t>
            </a:r>
            <a:r>
              <a:rPr lang="en-US" altLang="ko-KR" b="0" dirty="0">
                <a:effectLst/>
              </a:rPr>
              <a:t>3</a:t>
            </a:r>
            <a:r>
              <a:rPr lang="ko-KR" altLang="en-US" b="0" dirty="0">
                <a:effectLst/>
              </a:rPr>
              <a:t>차원 공간에 존재합니다</a:t>
            </a:r>
            <a:r>
              <a:rPr lang="en-US" altLang="ko-KR" b="0" dirty="0">
                <a:effectLst/>
              </a:rPr>
              <a:t>. </a:t>
            </a:r>
          </a:p>
          <a:p>
            <a:r>
              <a:rPr lang="ko-KR" altLang="en-US" b="0" dirty="0">
                <a:effectLst/>
              </a:rPr>
              <a:t>이것을 </a:t>
            </a:r>
            <a:r>
              <a:rPr lang="en-US" altLang="ko-KR" b="0" dirty="0">
                <a:effectLst/>
              </a:rPr>
              <a:t>(</a:t>
            </a:r>
            <a:r>
              <a:rPr lang="en-US" altLang="ko-KR" b="0" dirty="0" err="1">
                <a:effectLst/>
              </a:rPr>
              <a:t>x,y,z</a:t>
            </a:r>
            <a:r>
              <a:rPr lang="en-US" altLang="ko-KR" b="0" dirty="0">
                <a:effectLst/>
              </a:rPr>
              <a:t>) </a:t>
            </a:r>
            <a:r>
              <a:rPr lang="ko-KR" altLang="en-US" b="0" dirty="0">
                <a:effectLst/>
              </a:rPr>
              <a:t>좌표에서 생각해보면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수직좌표가 에러이고 </a:t>
            </a:r>
            <a:r>
              <a:rPr lang="en-US" altLang="ko-KR" b="0" dirty="0">
                <a:effectLst/>
              </a:rPr>
              <a:t>x</a:t>
            </a:r>
            <a:r>
              <a:rPr lang="ko-KR" altLang="en-US" b="0" dirty="0">
                <a:effectLst/>
              </a:rPr>
              <a:t>와 </a:t>
            </a:r>
            <a:r>
              <a:rPr lang="en-US" altLang="ko-KR" b="0" dirty="0">
                <a:effectLst/>
              </a:rPr>
              <a:t>y</a:t>
            </a:r>
            <a:r>
              <a:rPr lang="ko-KR" altLang="en-US" b="0" dirty="0">
                <a:effectLst/>
              </a:rPr>
              <a:t>값은 </a:t>
            </a:r>
            <a:r>
              <a:rPr lang="en-US" altLang="ko-KR" b="0" dirty="0">
                <a:effectLst/>
              </a:rPr>
              <a:t>syn0</a:t>
            </a:r>
            <a:r>
              <a:rPr lang="ko-KR" altLang="en-US" b="0" dirty="0">
                <a:effectLst/>
              </a:rPr>
              <a:t>에서의 두 웨이트 값입니다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코드에서 </a:t>
            </a:r>
            <a:r>
              <a:rPr lang="en-US" altLang="ko-KR" b="0" dirty="0">
                <a:effectLst/>
              </a:rPr>
              <a:t>2 </a:t>
            </a:r>
            <a:r>
              <a:rPr lang="ko-KR" altLang="en-US" b="0" dirty="0">
                <a:effectLst/>
              </a:rPr>
              <a:t>레이어 </a:t>
            </a:r>
            <a:r>
              <a:rPr lang="ko-KR" altLang="en-US" b="0" dirty="0" err="1">
                <a:effectLst/>
              </a:rPr>
              <a:t>뉴럴</a:t>
            </a:r>
            <a:r>
              <a:rPr lang="ko-KR" altLang="en-US" b="0" dirty="0">
                <a:effectLst/>
              </a:rPr>
              <a:t> 네트워크를 </a:t>
            </a:r>
            <a:r>
              <a:rPr lang="ko-KR" altLang="en-US" b="0" dirty="0" err="1">
                <a:effectLst/>
              </a:rPr>
              <a:t>최적해보겠습니다</a:t>
            </a:r>
            <a:r>
              <a:rPr lang="en-US" altLang="ko-KR" b="0" dirty="0">
                <a:effectLst/>
              </a:rPr>
              <a:t>.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먼저 알파 파라미터를 추가하고 튜닝해보겠습니다</a:t>
            </a:r>
            <a:r>
              <a:rPr lang="en-US" altLang="ko-KR" b="0" dirty="0">
                <a:effectLst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b="0" dirty="0" err="1">
                <a:effectLst/>
              </a:rPr>
              <a:t>알파값은</a:t>
            </a:r>
            <a:r>
              <a:rPr lang="ko-KR" altLang="en-US" b="0" dirty="0">
                <a:effectLst/>
              </a:rPr>
              <a:t> 각각의 반복 업데이트의 크기를 줄이는 가장 단순한 방법입니다</a:t>
            </a:r>
            <a:r>
              <a:rPr lang="en-US" altLang="ko-KR" b="0" dirty="0">
                <a:effectLst/>
              </a:rPr>
              <a:t>. </a:t>
            </a:r>
          </a:p>
          <a:p>
            <a:r>
              <a:rPr lang="ko-KR" altLang="en-US" b="0" dirty="0">
                <a:effectLst/>
              </a:rPr>
              <a:t>웨이트를 업데이트 시키기 바로 직전의 매우 짧은 시간동안 알파와 곱합으로써 웨이트를 업데이트 시킬 수 있습니다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b="0" dirty="0">
                <a:effectLst/>
              </a:rPr>
              <a:t>코드에 몇 줄 안되는 코드의 변화만으로 훈련 능력에 실로 엄청난 영향을 미칩니다</a:t>
            </a:r>
            <a:r>
              <a:rPr lang="en-US" altLang="ko-KR" b="0" dirty="0">
                <a:effectLst/>
              </a:rPr>
              <a:t>.</a:t>
            </a:r>
          </a:p>
          <a:p>
            <a:r>
              <a:rPr lang="ko-KR" altLang="en-US" b="0" dirty="0">
                <a:effectLst/>
              </a:rPr>
              <a:t>또한 현재 “</a:t>
            </a:r>
            <a:r>
              <a:rPr lang="en-US" altLang="ko-KR" b="0" dirty="0">
                <a:effectLst/>
              </a:rPr>
              <a:t>x” </a:t>
            </a:r>
            <a:r>
              <a:rPr lang="ko-KR" altLang="en-US" b="0" dirty="0">
                <a:effectLst/>
              </a:rPr>
              <a:t>위치의 “</a:t>
            </a:r>
            <a:r>
              <a:rPr lang="ko-KR" altLang="en-US" b="0" dirty="0" err="1">
                <a:effectLst/>
              </a:rPr>
              <a:t>경사”를</a:t>
            </a:r>
            <a:r>
              <a:rPr lang="ko-KR" altLang="en-US" b="0" dirty="0">
                <a:effectLst/>
              </a:rPr>
              <a:t> 계산하고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맨 마지막 두 줄 </a:t>
            </a:r>
            <a:r>
              <a:rPr lang="en-US" altLang="ko-KR" b="0" dirty="0">
                <a:effectLst/>
              </a:rPr>
              <a:t>x </a:t>
            </a:r>
            <a:r>
              <a:rPr lang="ko-KR" altLang="en-US" b="0" dirty="0">
                <a:effectLst/>
              </a:rPr>
              <a:t>값을 경사의 </a:t>
            </a:r>
            <a:r>
              <a:rPr lang="en-US" altLang="ko-KR" b="0" dirty="0">
                <a:effectLst/>
              </a:rPr>
              <a:t>-</a:t>
            </a:r>
            <a:r>
              <a:rPr lang="ko-KR" altLang="en-US" b="0" dirty="0">
                <a:effectLst/>
              </a:rPr>
              <a:t>값으로 바꿈으로써 </a:t>
            </a:r>
            <a:r>
              <a:rPr lang="ko-KR" altLang="en-US" b="0" dirty="0" err="1">
                <a:effectLst/>
              </a:rPr>
              <a:t>경사하강법을</a:t>
            </a:r>
            <a:r>
              <a:rPr lang="ko-KR" altLang="en-US" b="0" dirty="0">
                <a:effectLst/>
              </a:rPr>
              <a:t> 향상시켜보겠습니다</a:t>
            </a:r>
            <a:r>
              <a:rPr lang="en-US" altLang="ko-KR" b="0" dirty="0">
                <a:effectLst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63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위 코드에서 방향을 바꾸는 미분 횟수를 헤아리는 일을 했습니다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>
                <a:effectLst/>
              </a:rPr>
              <a:t>“</a:t>
            </a:r>
            <a:r>
              <a:rPr lang="ko-KR" altLang="en-US" dirty="0">
                <a:effectLst/>
              </a:rPr>
              <a:t>방향 전환 업데이트” 라고 트레이닝 맨 마지막에 출력시킨 부분이 그 부분입니다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dirty="0">
                <a:effectLst/>
              </a:rPr>
              <a:t>경사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미분값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가 바뀐다는 것은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극솟값을 넘어서기 때문에 되돌아갈 필요가 있습니다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dirty="0">
                <a:effectLst/>
              </a:rPr>
              <a:t>방향이 계속 바뀌지 않는다면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충분히 멀리 가지 않았기 때문일 것입니다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코드 아웃풋은 길어서 주피터 노트북으로 직접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실행시켜보시면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30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알파값이</a:t>
            </a:r>
            <a:r>
              <a:rPr lang="ko-KR" altLang="en-US" dirty="0">
                <a:effectLst/>
              </a:rPr>
              <a:t> 매우 작으면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미분하더라도 방향은 거의 바뀌지 않습니다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 err="1">
                <a:effectLst/>
              </a:rPr>
              <a:t>알파값이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최적값이라면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미분하면서 방향이 </a:t>
            </a:r>
            <a:r>
              <a:rPr lang="ko-KR" altLang="en-US" i="1" dirty="0" err="1">
                <a:effectLst/>
              </a:rPr>
              <a:t>여러번</a:t>
            </a:r>
            <a:r>
              <a:rPr lang="ko-KR" altLang="en-US" dirty="0">
                <a:effectLst/>
              </a:rPr>
              <a:t> 바뀝니다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 err="1">
                <a:effectLst/>
              </a:rPr>
              <a:t>알파값이</a:t>
            </a:r>
            <a:r>
              <a:rPr lang="ko-KR" altLang="en-US" dirty="0">
                <a:effectLst/>
              </a:rPr>
              <a:t> 매우 커지면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미분하면서 방향이 </a:t>
            </a:r>
            <a:r>
              <a:rPr lang="ko-KR" altLang="en-US" dirty="0" err="1">
                <a:effectLst/>
              </a:rPr>
              <a:t>중간값으로</a:t>
            </a:r>
            <a:r>
              <a:rPr lang="ko-KR" altLang="en-US" dirty="0">
                <a:effectLst/>
              </a:rPr>
              <a:t> 바뀝니다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 err="1">
                <a:effectLst/>
              </a:rPr>
              <a:t>알파값이</a:t>
            </a:r>
            <a:r>
              <a:rPr lang="ko-KR" altLang="en-US" dirty="0">
                <a:effectLst/>
              </a:rPr>
              <a:t> 매우 작으면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웨이트 또한 상당히 작아지면서 마무리 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 err="1">
                <a:effectLst/>
              </a:rPr>
              <a:t>알파값이</a:t>
            </a:r>
            <a:r>
              <a:rPr lang="ko-KR" altLang="en-US" dirty="0">
                <a:effectLst/>
              </a:rPr>
              <a:t> 매우 커지면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웨이트 또한 매우 커집니다</a:t>
            </a:r>
            <a:r>
              <a:rPr lang="en-US" altLang="ko-KR" dirty="0">
                <a:effectLst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44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</a:rPr>
              <a:t>히든레이어의</a:t>
            </a:r>
            <a:r>
              <a:rPr lang="ko-KR" altLang="en-US" dirty="0">
                <a:effectLst/>
              </a:rPr>
              <a:t> 크기를 키우는 것이 가능하다면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각각의 반복 또한 수렴하는 검색범위를 증가시킬 수 있습니다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코드를 실행시켜 보면 </a:t>
            </a:r>
            <a:r>
              <a:rPr lang="ko-KR" altLang="en-US" dirty="0">
                <a:effectLst/>
              </a:rPr>
              <a:t>각각의 반복동안 더 많은 범위를 검색하고 실제로는 더 빨리 수렴할 수 있게 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비록 이 작은 코드에서는 매우 미비한 것 처럼 보이지만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 err="1">
                <a:effectLst/>
              </a:rPr>
              <a:t>모델링된</a:t>
            </a:r>
            <a:r>
              <a:rPr lang="ko-KR" altLang="en-US" dirty="0">
                <a:effectLst/>
              </a:rPr>
              <a:t> 정말 복잡한 데이터집합에서는 매우 커다란 역할을 하며 영향을 끼칠 것입니다</a:t>
            </a:r>
            <a:r>
              <a:rPr lang="en-US" altLang="ko-KR" dirty="0">
                <a:effectLst/>
              </a:rPr>
              <a:t>.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01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8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 보이는 원은 인공 뉴런을 설명합니다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결과는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뉴런과 연결된 세 개의 시냅스의 합입니다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화살표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 보이는 값은 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바이어스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(bias)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더해진 것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바이어스 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설정되어 있는 동안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갈색 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초록색 숫자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입력은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불리는 값들로 곱해집니다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4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이 값들을 바이어스 값과 함께 더 한 후에 위 경우에는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결과값을 내놓습니다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인공뉴런의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뉴런은 이 숫자들을 가지고 어떠한 계산을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이 경우에는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함수로 계산한 후 결과값이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툭하고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튀어나올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넣고 계산한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값은 반올림하면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나올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22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데이터 샘플들을 가지고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네트워크가 어떻게 배우는 지 이해하는 것이 좀 더 어렵습니다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개념이 바로 역전파법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(Backpropagation)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역전파를 간단히 설명하면 네트워크가 추측하는 것이 ‘얼마나’ 잘못됐는지 보는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도달하기까지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조정하면서 네트워크에서 반대방향으로 진행됩니다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계산하려면 미적분 방법을 사용해야 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미분을 계산해주는 많은 라이브러리들이 있습니다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방금 전 우리는 역전파법을 사용해서 네트워크 안의 각각의 웨이트가 얼마나 전체 에러에 기여하는 지 측정할 수 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역전파법은 최적화가 되지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그래서 다른 알고리즘이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우리 데이터에 적절히 맞춰주어야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경사하강법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(Gradient Descent)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이라는 알고리즘을 사용해서 근본적으로 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변경할 수 있도록 하겠습니다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11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슬라이드를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동그란 바구니 안에 빨간 공이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 공은 바구니의 바닥지점을 찾으려고 시도한다고 해봅시다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과정입니다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경우에는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공은 공의 위치를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왼쪽에서 오른쪽으로 움직이며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바구니에서 가장 낮은 지점을 찾으려 최적화하려고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공은 가장 낮은 지점을 찾기 위해서 어떤 정보를 사용해서 공의 위치를 조정할까요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공이 있는 지점의 바구니 밖의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유일한 정보입니다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기울기가 음수라면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공은 오른쪽으로 움직일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기울기가 양수라면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공은 왼쪽으로 움직일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20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완전 간단하게 경사 하강법을 설명하자면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현재위치의 경사를 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경사가 음수이면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오른쪽으로 움직인다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경사가 양수이면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왼쪽으로 움직인다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경사가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될 때까지 반복한다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0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역전파법을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뉴럴네트워크는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활용해서 결과값을 예측합니다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열들의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활용해서 결과값 열을 예측합니다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입력값들과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결과값들의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통계를 측정함으로써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 문제를 해결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본다면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왼쪽에 있는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열이 결과값 열과 완벽히 연관되어 있음을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역전파법은 이런 모델을 만들기 위해 통계를 측정할 수 있는 가장 간단한 폼입니다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0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노트북에 코드를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입력해놓고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슬라이드에 표로 변수들을 정리해보았습니다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쉬운 이해를 위해서 코드 한 줄마다 설명을 주석으로 달았습니다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BAA59-067A-4565-BE42-1EC93DDD29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7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2019/6/4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24746" y="1295628"/>
            <a:ext cx="7911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</a:t>
            </a:r>
            <a:r>
              <a:rPr lang="ko-KR" altLang="en-US" sz="5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파이썬</a:t>
            </a:r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코드로 </a:t>
            </a:r>
            <a:endParaRPr lang="en-US" altLang="ko-KR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뉴런 네트워크 구현하기</a:t>
            </a:r>
            <a:endParaRPr kumimoji="1" lang="ja-JP" altLang="en-US" sz="54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FA8209F7-7519-47D9-90F1-A08CC456CC57}"/>
              </a:ext>
            </a:extLst>
          </p:cNvPr>
          <p:cNvSpPr txBox="1"/>
          <p:nvPr/>
        </p:nvSpPr>
        <p:spPr>
          <a:xfrm>
            <a:off x="7236550" y="4596457"/>
            <a:ext cx="4224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&lt;Group 7&gt;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21500554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이주완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kumimoji="1" lang="en-US" altLang="ja-JP" sz="2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21900063 </a:t>
            </a:r>
            <a:r>
              <a:rPr kumimoji="1" lang="ko-KR" altLang="en-US" sz="28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김강훈</a:t>
            </a:r>
            <a:endParaRPr kumimoji="1" lang="ja-JP" altLang="en-US" sz="28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79531" y="184603"/>
            <a:ext cx="3754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경사하강법이란</a:t>
            </a:r>
            <a:r>
              <a:rPr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61E1A92-F887-4327-B5E1-BDB0CFC9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1" y="1656020"/>
            <a:ext cx="10507824" cy="357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79531" y="184603"/>
            <a:ext cx="3754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경사하강법이란</a:t>
            </a:r>
            <a:r>
              <a:rPr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B42D6B-AA09-429D-8419-5B36DDBF5092}"/>
              </a:ext>
            </a:extLst>
          </p:cNvPr>
          <p:cNvSpPr/>
          <p:nvPr/>
        </p:nvSpPr>
        <p:spPr>
          <a:xfrm>
            <a:off x="761999" y="1815283"/>
            <a:ext cx="988119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경사 </a:t>
            </a:r>
            <a:r>
              <a:rPr lang="ko-KR" altLang="en-US" sz="5400" b="1" dirty="0" err="1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하강법</a:t>
            </a:r>
            <a:r>
              <a:rPr lang="ko-KR" altLang="en-US" sz="5400" b="1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순서</a:t>
            </a:r>
            <a:endParaRPr lang="en-US" altLang="ko-KR" sz="5400" b="1" dirty="0">
              <a:solidFill>
                <a:srgbClr val="3333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b="1" dirty="0">
              <a:solidFill>
                <a:srgbClr val="3333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현재위치의 경사를 구한다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경사가 음수이면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오른쪽으로 움직인다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경사가 양수이면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왼쪽으로 움직인다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경사가 </a:t>
            </a:r>
            <a:r>
              <a:rPr lang="en-US" altLang="ko-KR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4000" dirty="0">
                <a:solidFill>
                  <a:srgbClr val="3333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될 때까지 반복한다</a:t>
            </a:r>
            <a:endParaRPr lang="en-US" altLang="ko-KR" sz="4000" b="0" i="0" dirty="0">
              <a:solidFill>
                <a:srgbClr val="333337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16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3833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73741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간단한 코드로 뉴런 네트워크 구현하기</a:t>
              </a:r>
              <a:endParaRPr lang="ja-JP" altLang="en-US" sz="4000" spc="300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2616"/>
            <a:ext cx="7244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11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줄 코드로 </a:t>
            </a:r>
            <a:r>
              <a:rPr lang="ko-KR" altLang="en-US" sz="4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뉴럴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 네트워크 만들기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F63CE2F-FC3D-4B3E-94C9-6F635FCE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55" y="1395412"/>
            <a:ext cx="7856132" cy="49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2616"/>
            <a:ext cx="7244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11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줄 코드로 </a:t>
            </a:r>
            <a:r>
              <a:rPr lang="ko-KR" altLang="en-US" sz="4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뉴럴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 네트워크 만들기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9B66A6-CCFB-438C-BDE4-4CF8D2E1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99" y="2203930"/>
            <a:ext cx="11700317" cy="28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2616"/>
            <a:ext cx="7244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11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줄 코드로 </a:t>
            </a:r>
            <a:r>
              <a:rPr lang="ko-KR" altLang="en-US" sz="4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뉴럴</a:t>
            </a:r>
            <a:r>
              <a:rPr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 네트워크 만들기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3770759-5A55-4639-A284-4D40003F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815285"/>
            <a:ext cx="5429472" cy="3647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5BF2A0-565E-47B9-BAFA-CBAE891F9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54" y="1815285"/>
            <a:ext cx="5383659" cy="31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9059438" cy="6858000"/>
            <a:chOff x="0" y="0"/>
            <a:chExt cx="9059438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199320" y="4357825"/>
              <a:ext cx="24442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99320" y="5373489"/>
              <a:ext cx="886011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역전파법을 이용한 </a:t>
              </a:r>
              <a:r>
                <a:rPr lang="ko-KR" altLang="en-US" sz="4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뉴럴</a:t>
              </a:r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네트워크를 구현하고</a:t>
              </a:r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</a:p>
            <a:p>
              <a:pPr algn="just"/>
              <a:r>
                <a:rPr lang="ko-KR" altLang="en-US" sz="4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입력값을</a:t>
              </a:r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활용해서 결과값을 예측</a:t>
              </a:r>
              <a:endParaRPr lang="ja-JP" altLang="en-US" sz="4000" spc="300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75779" y="237597"/>
            <a:ext cx="8595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역전파법을 이용한 </a:t>
            </a:r>
            <a:r>
              <a:rPr lang="ko-KR" altLang="en-US" sz="4000" dirty="0" err="1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뉴럴</a:t>
            </a:r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네트워크를 구현하기</a:t>
            </a:r>
            <a:endParaRPr kumimoji="1" lang="ja-JP" altLang="en-US" sz="4000" b="1" spc="300" dirty="0">
              <a:solidFill>
                <a:schemeClr val="accent3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B98E4CF-A1D0-4DF5-854C-B184C597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3" y="1490219"/>
            <a:ext cx="9573199" cy="46660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35CD39-653A-4333-8235-1D42DC084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409" y="2711080"/>
            <a:ext cx="6081826" cy="1127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31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70007" y="184432"/>
            <a:ext cx="6364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레이어 뉴런 네트워크 구현하기</a:t>
            </a:r>
            <a:endParaRPr kumimoji="1" lang="ja-JP" altLang="en-US" sz="4000" b="1" spc="300" dirty="0">
              <a:solidFill>
                <a:schemeClr val="accent3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FA6A5BE-7065-4894-BE26-5F439A3E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53977"/>
            <a:ext cx="5343075" cy="50298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38883E-70DA-4765-9003-9A7A8EBD9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852" y="1253978"/>
            <a:ext cx="5945968" cy="41367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72DEA7-F56F-43A1-ABE3-64036EF6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268" y="4785762"/>
            <a:ext cx="2838816" cy="169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35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44002" y="184432"/>
            <a:ext cx="5001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뉴럴</a:t>
            </a:r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 향상시키기</a:t>
            </a:r>
            <a:endParaRPr kumimoji="1" lang="ja-JP" altLang="en-US" sz="4000" b="1" spc="300" dirty="0">
              <a:solidFill>
                <a:schemeClr val="accent3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BA336B-EF8F-454A-BD6B-23453DE8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3" y="1168955"/>
            <a:ext cx="5198490" cy="5602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434FB2-CCC5-4EDB-B9D9-EFCF77EF1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48" y="1168955"/>
            <a:ext cx="6546581" cy="5198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9B8240-9BEB-43F7-99EB-173C92F6E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45" y="1684834"/>
            <a:ext cx="2609075" cy="4426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A03D77-219E-4EC6-90E6-BCFC26BC8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521" y="1684835"/>
            <a:ext cx="2509284" cy="3092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183902"/>
            <a:ext cx="1175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목차</a:t>
            </a:r>
            <a:endParaRPr kumimoji="1" lang="ja-JP" altLang="en-US" sz="44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893471"/>
            <a:ext cx="4868403" cy="1534417"/>
            <a:chOff x="887522" y="1168955"/>
            <a:chExt cx="4868403" cy="153441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배달의민족 주아" panose="02020603020101020101" pitchFamily="18" charset="-127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2180152"/>
              <a:ext cx="41264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경사하강법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대해 알아보기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1974254"/>
            <a:ext cx="6487436" cy="1516220"/>
            <a:chOff x="887522" y="299064"/>
            <a:chExt cx="6487436" cy="1516220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배달의민족 주아" panose="02020603020101020101" pitchFamily="18" charset="-127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299064"/>
              <a:ext cx="5745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학습 알고리즘인 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역전파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대해 알아보기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794819"/>
            <a:ext cx="5955239" cy="646329"/>
            <a:chOff x="887522" y="1168955"/>
            <a:chExt cx="5955239" cy="646329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배달의민족 주아" panose="02020603020101020101" pitchFamily="18" charset="-127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240793"/>
              <a:ext cx="52132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간단한 코드로 뉴런 네트워크 구현하기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698459"/>
            <a:ext cx="7187947" cy="954107"/>
            <a:chOff x="887522" y="1121921"/>
            <a:chExt cx="7187947" cy="95410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배달의민족 주아" panose="02020603020101020101" pitchFamily="18" charset="-127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121921"/>
              <a:ext cx="64459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역전파법을 이용한 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뉴럴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네트워크를 구현하고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</a:p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          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입력값을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활용해서 결과값을 예측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989443" y="1905130"/>
            <a:ext cx="417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20898" y="281336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922401" y="378002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907579" y="4717214"/>
            <a:ext cx="538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44002" y="184432"/>
            <a:ext cx="5001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뉴럴</a:t>
            </a:r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네트워크 향상시키기</a:t>
            </a:r>
            <a:endParaRPr kumimoji="1" lang="ja-JP" altLang="en-US" sz="4000" b="1" spc="300" dirty="0">
              <a:solidFill>
                <a:schemeClr val="accent3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0602B0F-7242-47AC-AFCB-3098811D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636789"/>
            <a:ext cx="4130842" cy="45088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3A9178-0A0A-46D8-A890-EA284439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683" y="1636788"/>
            <a:ext cx="4315867" cy="45088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7608E8-75C5-4765-A0A0-10C47D59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787" y="1636786"/>
            <a:ext cx="5257751" cy="18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2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62501" y="184432"/>
            <a:ext cx="5957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dirty="0" err="1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알파값을</a:t>
            </a:r>
            <a:r>
              <a:rPr lang="ko-KR" altLang="en-US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얼마로 정해야 할까</a:t>
            </a:r>
            <a:r>
              <a:rPr lang="en-US" altLang="ko-KR" sz="4000" dirty="0"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kumimoji="1" lang="ja-JP" altLang="en-US" sz="4000" b="1" spc="300" dirty="0">
              <a:solidFill>
                <a:schemeClr val="accent3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5E0EEF-80A6-410E-871D-164CB107948C}"/>
              </a:ext>
            </a:extLst>
          </p:cNvPr>
          <p:cNvSpPr/>
          <p:nvPr/>
        </p:nvSpPr>
        <p:spPr>
          <a:xfrm>
            <a:off x="619124" y="2263930"/>
            <a:ext cx="112574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매우 작으면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→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미분하더라도 방향은 거의 바뀌지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최적값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→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미분하면서 방향이 여러 번  바뀜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매우 커지면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→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미분하면서 방향이 </a:t>
            </a: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중간값으로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바뀜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매우 작으면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→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Weight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작아지면서 마무리됨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알파값이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매우 커지면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→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Weight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또한 매우 커짐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8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32486" y="204686"/>
            <a:ext cx="779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 err="1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히든</a:t>
            </a:r>
            <a:r>
              <a:rPr lang="ko-KR" altLang="en-US" sz="4000" b="1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레이어의 크기들을 파라미터화 하기</a:t>
            </a:r>
            <a:endParaRPr kumimoji="1" lang="ja-JP" altLang="en-US" sz="4000" b="1" spc="300" dirty="0">
              <a:solidFill>
                <a:schemeClr val="accent4"/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237B94-1472-4949-9184-64D60A04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168955"/>
            <a:ext cx="5087679" cy="5366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F65598-46E4-4CF9-9621-BE703B95B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40" y="1168955"/>
            <a:ext cx="6396398" cy="43387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452B18-E4B2-41AD-B7BF-924E7D05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914" y="1612047"/>
            <a:ext cx="2677332" cy="4235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B023A6-4C13-4DAE-A13B-2A3D81307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246" y="1612047"/>
            <a:ext cx="2625582" cy="3119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4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206006" y="2195362"/>
            <a:ext cx="799263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3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kumimoji="1" lang="ja-JP" altLang="en-US" sz="13800" b="1" dirty="0">
              <a:solidFill>
                <a:schemeClr val="bg1"/>
              </a:solidFill>
              <a:latin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77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9837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Ebrima" panose="02000000000000000000" pitchFamily="2" charset="0"/>
                </a:rPr>
                <a:t>역전파란 무엇인가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Ebrima" panose="02000000000000000000" pitchFamily="2" charset="0"/>
                </a:rPr>
                <a:t>?</a:t>
              </a:r>
              <a:endParaRPr kumimoji="1" lang="ja-JP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29626" y="173909"/>
            <a:ext cx="4336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뉴런이란 무엇일까</a:t>
            </a:r>
            <a:r>
              <a:rPr kumimoji="1"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83DD92-5A83-448B-9B2C-8890B9F83650}"/>
              </a:ext>
            </a:extLst>
          </p:cNvPr>
          <p:cNvSpPr/>
          <p:nvPr/>
        </p:nvSpPr>
        <p:spPr>
          <a:xfrm>
            <a:off x="2348496" y="2575039"/>
            <a:ext cx="7318029" cy="20928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3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뉴런 </a:t>
            </a:r>
            <a:r>
              <a:rPr lang="en-US" altLang="ko-KR" sz="13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13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en-US" altLang="ko-KR" sz="13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29626" y="173909"/>
            <a:ext cx="4336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뉴런이란 무엇일까</a:t>
            </a:r>
            <a:r>
              <a:rPr kumimoji="1"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9E68229-335F-483C-AF02-4FEDC8233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55" y="1846061"/>
            <a:ext cx="9940311" cy="35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29626" y="173909"/>
            <a:ext cx="4336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뉴런이란 무엇일까</a:t>
            </a:r>
            <a:r>
              <a:rPr kumimoji="1"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7C24AC4-B003-4FB5-B31B-362305D7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40" y="2338387"/>
            <a:ext cx="8955094" cy="25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32694" y="173909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역전파란</a:t>
            </a:r>
            <a:r>
              <a:rPr kumimoji="1" lang="en-US" altLang="ko-KR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?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1D72340-E8EF-481C-B8C2-7368FFF46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867"/>
            <a:ext cx="7579979" cy="47312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D95FCC-CEC8-4DA1-A190-7503A5EF7CB7}"/>
              </a:ext>
            </a:extLst>
          </p:cNvPr>
          <p:cNvSpPr/>
          <p:nvPr/>
        </p:nvSpPr>
        <p:spPr>
          <a:xfrm>
            <a:off x="5324189" y="1352702"/>
            <a:ext cx="66062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네트워크가 추측하는 것이 </a:t>
            </a:r>
            <a:endParaRPr lang="en-US" altLang="ko-KR" sz="3600" b="1" cap="none" spc="0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3600" b="1" cap="none" spc="0" dirty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얼마나 잘못되었는지 확인하는 과정</a:t>
            </a:r>
            <a:endParaRPr lang="en-US" altLang="ko-KR" sz="3600" b="1" cap="none" spc="0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91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4105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5947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경사 </a:t>
              </a:r>
              <a:r>
                <a:rPr lang="ko-KR" altLang="en-US" sz="4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하강법</a:t>
              </a:r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대해 알아보기</a:t>
              </a:r>
              <a:endParaRPr lang="ja-JP" altLang="en-US" sz="4000" spc="300" dirty="0">
                <a:solidFill>
                  <a:schemeClr val="bg1"/>
                </a:solidFill>
                <a:latin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184603"/>
            <a:ext cx="3599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4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역전파</a:t>
            </a:r>
            <a:r>
              <a:rPr lang="ko-KR" altLang="en-US" sz="4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Ebrima" panose="02000000000000000000" pitchFamily="2" charset="0"/>
              </a:rPr>
              <a:t>의 한계점</a:t>
            </a:r>
            <a:endParaRPr kumimoji="1" lang="ja-JP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0C9F3E-17B8-4F77-941C-C56AB6FA7F2E}"/>
              </a:ext>
            </a:extLst>
          </p:cNvPr>
          <p:cNvSpPr/>
          <p:nvPr/>
        </p:nvSpPr>
        <p:spPr>
          <a:xfrm>
            <a:off x="1844955" y="3041763"/>
            <a:ext cx="828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5400" b="1" cap="none" spc="0" dirty="0">
                <a:ln/>
                <a:solidFill>
                  <a:schemeClr val="accent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역전파는 최적화가 되지 않는다</a:t>
            </a:r>
            <a:r>
              <a:rPr lang="en-US" altLang="ko-KR" sz="5400" b="1" dirty="0">
                <a:ln/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5400" b="1" cap="none" spc="0" dirty="0">
              <a:ln/>
              <a:solidFill>
                <a:schemeClr val="accent3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9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906</Words>
  <Application>Microsoft Office PowerPoint</Application>
  <PresentationFormat>와이드스크린</PresentationFormat>
  <Paragraphs>134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배달의민족 주아</vt:lpstr>
      <vt:lpstr>Arial</vt:lpstr>
      <vt:lpstr>Calibri</vt:lpstr>
      <vt:lpstr>Ebrima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이 주완</cp:lastModifiedBy>
  <cp:revision>49</cp:revision>
  <dcterms:created xsi:type="dcterms:W3CDTF">2018-08-02T00:16:13Z</dcterms:created>
  <dcterms:modified xsi:type="dcterms:W3CDTF">2019-06-04T04:35:41Z</dcterms:modified>
</cp:coreProperties>
</file>